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9" autoAdjust="0"/>
    <p:restoredTop sz="94629" autoAdjust="0"/>
  </p:normalViewPr>
  <p:slideViewPr>
    <p:cSldViewPr>
      <p:cViewPr varScale="1">
        <p:scale>
          <a:sx n="79" d="100"/>
          <a:sy n="79" d="100"/>
        </p:scale>
        <p:origin x="-427" y="-67"/>
      </p:cViewPr>
      <p:guideLst>
        <p:guide orient="horz" pos="2160"/>
        <p:guide pos="2880"/>
      </p:guideLst>
    </p:cSldViewPr>
  </p:slideViewPr>
  <p:outlineViewPr>
    <p:cViewPr>
      <p:scale>
        <a:sx n="33" d="100"/>
        <a:sy n="33" d="100"/>
      </p:scale>
      <p:origin x="230" y="145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Box 6"/>
          <p:cNvSpPr txBox="1"/>
          <p:nvPr userDrawn="1"/>
        </p:nvSpPr>
        <p:spPr>
          <a:xfrm>
            <a:off x="457200" y="6324600"/>
            <a:ext cx="4213654" cy="369332"/>
          </a:xfrm>
          <a:prstGeom prst="rect">
            <a:avLst/>
          </a:prstGeom>
          <a:noFill/>
        </p:spPr>
        <p:txBody>
          <a:bodyPr wrap="none" rtlCol="0">
            <a:spAutoFit/>
          </a:bodyPr>
          <a:lstStyle/>
          <a:p>
            <a:r>
              <a:rPr lang="en-US" dirty="0" smtClean="0"/>
              <a:t>Administrative Law – Professor David Thaw</a:t>
            </a:r>
            <a:endParaRPr lang="en-US" dirty="0"/>
          </a:p>
        </p:txBody>
      </p:sp>
      <p:sp>
        <p:nvSpPr>
          <p:cNvPr id="8" name="TextBox 7"/>
          <p:cNvSpPr txBox="1"/>
          <p:nvPr userDrawn="1"/>
        </p:nvSpPr>
        <p:spPr>
          <a:xfrm>
            <a:off x="7848600" y="6324600"/>
            <a:ext cx="803425" cy="369332"/>
          </a:xfrm>
          <a:prstGeom prst="rect">
            <a:avLst/>
          </a:prstGeom>
          <a:noFill/>
        </p:spPr>
        <p:txBody>
          <a:bodyPr wrap="none" rtlCol="0">
            <a:spAutoFit/>
          </a:bodyPr>
          <a:lstStyle/>
          <a:p>
            <a:r>
              <a:rPr lang="en-US" dirty="0" smtClean="0"/>
              <a:t>Slide </a:t>
            </a:r>
            <a:fld id="{11C31AB8-CB78-478E-B9A9-5AD95C348CBC}" type="slidenum">
              <a:rPr lang="en-US" smtClean="0"/>
              <a:pPr/>
              <a:t>‹#›</a:t>
            </a:fld>
            <a:endParaRPr lang="en-US" dirty="0"/>
          </a:p>
        </p:txBody>
      </p:sp>
      <p:sp>
        <p:nvSpPr>
          <p:cNvPr id="9" name="TextBox 8"/>
          <p:cNvSpPr txBox="1"/>
          <p:nvPr userDrawn="1"/>
        </p:nvSpPr>
        <p:spPr>
          <a:xfrm>
            <a:off x="5943600" y="6324600"/>
            <a:ext cx="1718804" cy="369332"/>
          </a:xfrm>
          <a:prstGeom prst="rect">
            <a:avLst/>
          </a:prstGeom>
          <a:noFill/>
        </p:spPr>
        <p:txBody>
          <a:bodyPr wrap="none" rtlCol="0">
            <a:spAutoFit/>
          </a:bodyPr>
          <a:lstStyle/>
          <a:p>
            <a:r>
              <a:rPr lang="en-US" dirty="0" smtClean="0"/>
              <a:t>Part </a:t>
            </a:r>
            <a:r>
              <a:rPr lang="en-US" dirty="0" smtClean="0"/>
              <a:t>3, </a:t>
            </a:r>
            <a:r>
              <a:rPr lang="en-US" dirty="0" smtClean="0"/>
              <a:t>Lecture</a:t>
            </a:r>
            <a:r>
              <a:rPr lang="en-US" baseline="0" dirty="0" smtClean="0"/>
              <a:t> </a:t>
            </a:r>
            <a:r>
              <a:rPr lang="en-US" baseline="0" dirty="0" smtClean="0"/>
              <a:t>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B6243-16C6-4ECB-A9C7-0BC3E86105D8}" type="datetimeFigureOut">
              <a:rPr lang="en-US" smtClean="0"/>
              <a:pPr/>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B6243-16C6-4ECB-A9C7-0BC3E86105D8}" type="datetimeFigureOut">
              <a:rPr lang="en-US" smtClean="0"/>
              <a:pPr/>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12/9/2014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a:t>
            </a:r>
            <a:endParaRPr lang="en-US" dirty="0"/>
          </a:p>
        </p:txBody>
      </p:sp>
      <p:sp>
        <p:nvSpPr>
          <p:cNvPr id="3" name="Subtitle 2"/>
          <p:cNvSpPr>
            <a:spLocks noGrp="1"/>
          </p:cNvSpPr>
          <p:nvPr>
            <p:ph type="subTitle" idx="1"/>
          </p:nvPr>
        </p:nvSpPr>
        <p:spPr/>
        <p:txBody>
          <a:bodyPr/>
          <a:lstStyle/>
          <a:p>
            <a:r>
              <a:rPr lang="en-US" dirty="0" smtClean="0"/>
              <a:t>Part </a:t>
            </a:r>
            <a:r>
              <a:rPr lang="en-US" dirty="0" smtClean="0"/>
              <a:t>3:  Sources of Agency Power</a:t>
            </a:r>
            <a:endParaRPr lang="en-US" dirty="0" smtClean="0"/>
          </a:p>
          <a:p>
            <a:r>
              <a:rPr lang="en-US" dirty="0" smtClean="0"/>
              <a:t>Lecture </a:t>
            </a:r>
            <a:r>
              <a:rPr lang="en-US" dirty="0" smtClean="0"/>
              <a:t>2:  Limits on the Delegation of Congressional Power</a:t>
            </a:r>
            <a:endParaRPr lang="en-US" dirty="0"/>
          </a:p>
        </p:txBody>
      </p:sp>
      <p:pic>
        <p:nvPicPr>
          <p:cNvPr id="12290" name="Picture 2" descr="image"/>
          <p:cNvPicPr>
            <a:picLocks noChangeAspect="1" noChangeArrowheads="1"/>
          </p:cNvPicPr>
          <p:nvPr/>
        </p:nvPicPr>
        <p:blipFill>
          <a:blip r:embed="rId2"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3"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4" cstate="print"/>
          <a:srcRect/>
          <a:stretch>
            <a:fillRect/>
          </a:stretch>
        </p:blipFill>
        <p:spPr bwMode="auto">
          <a:xfrm>
            <a:off x="2286000" y="6210300"/>
            <a:ext cx="1876425" cy="2667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Benzene</a:t>
            </a:r>
            <a:endParaRPr lang="en-US" i="1" dirty="0"/>
          </a:p>
        </p:txBody>
      </p:sp>
      <p:sp>
        <p:nvSpPr>
          <p:cNvPr id="3" name="Content Placeholder 2"/>
          <p:cNvSpPr>
            <a:spLocks noGrp="1"/>
          </p:cNvSpPr>
          <p:nvPr>
            <p:ph idx="1"/>
          </p:nvPr>
        </p:nvSpPr>
        <p:spPr>
          <a:xfrm>
            <a:off x="457200" y="1447800"/>
            <a:ext cx="8229600" cy="4876800"/>
          </a:xfrm>
        </p:spPr>
        <p:txBody>
          <a:bodyPr>
            <a:normAutofit fontScale="70000" lnSpcReduction="20000"/>
          </a:bodyPr>
          <a:lstStyle/>
          <a:p>
            <a:r>
              <a:rPr lang="en-US" dirty="0" smtClean="0"/>
              <a:t>Background (</a:t>
            </a:r>
            <a:r>
              <a:rPr lang="en-US" dirty="0" err="1" smtClean="0"/>
              <a:t>con’t</a:t>
            </a:r>
            <a:r>
              <a:rPr lang="en-US" dirty="0" smtClean="0"/>
              <a:t>):</a:t>
            </a:r>
          </a:p>
          <a:p>
            <a:pPr lvl="1"/>
            <a:r>
              <a:rPr lang="en-US" dirty="0" smtClean="0"/>
              <a:t>Benzene is a toxic liquid shown to have carcinogenic effects under certain degrees of exposure</a:t>
            </a:r>
          </a:p>
          <a:p>
            <a:pPr lvl="2"/>
            <a:r>
              <a:rPr lang="en-US" dirty="0" smtClean="0"/>
              <a:t>The “safe” exposure limits were a matter of scientific disagreement</a:t>
            </a:r>
          </a:p>
          <a:p>
            <a:pPr lvl="2"/>
            <a:r>
              <a:rPr lang="en-US" dirty="0" smtClean="0"/>
              <a:t>Some studies suggested a 10 </a:t>
            </a:r>
            <a:r>
              <a:rPr lang="en-US" dirty="0" err="1" smtClean="0"/>
              <a:t>ppm</a:t>
            </a:r>
            <a:r>
              <a:rPr lang="en-US" dirty="0" smtClean="0"/>
              <a:t> limit was safe</a:t>
            </a:r>
          </a:p>
          <a:p>
            <a:pPr lvl="2"/>
            <a:r>
              <a:rPr lang="en-US" dirty="0" smtClean="0"/>
              <a:t>Other studies suggested it was unsafe and recommended it was feasible to reduce exposure to 1 </a:t>
            </a:r>
            <a:r>
              <a:rPr lang="en-US" dirty="0" err="1" smtClean="0"/>
              <a:t>ppm</a:t>
            </a:r>
            <a:endParaRPr lang="en-US" dirty="0" smtClean="0"/>
          </a:p>
          <a:p>
            <a:pPr lvl="1"/>
            <a:r>
              <a:rPr lang="en-US" dirty="0" smtClean="0"/>
              <a:t>The original standard promulgated by the Secretary called for a 10 </a:t>
            </a:r>
            <a:r>
              <a:rPr lang="en-US" dirty="0" err="1" smtClean="0"/>
              <a:t>ppm</a:t>
            </a:r>
            <a:r>
              <a:rPr lang="en-US" dirty="0" smtClean="0"/>
              <a:t> limit</a:t>
            </a:r>
          </a:p>
          <a:p>
            <a:pPr lvl="2"/>
            <a:r>
              <a:rPr lang="en-US" dirty="0" smtClean="0"/>
              <a:t>In 1977, the Secretary issued an “emergency [interim] standard” reducing exposure limits to 1 </a:t>
            </a:r>
            <a:r>
              <a:rPr lang="en-US" dirty="0" err="1" smtClean="0"/>
              <a:t>ppm</a:t>
            </a:r>
            <a:endParaRPr lang="en-US" dirty="0" smtClean="0"/>
          </a:p>
          <a:p>
            <a:pPr lvl="2"/>
            <a:r>
              <a:rPr lang="en-US" dirty="0" smtClean="0"/>
              <a:t>This emergency standard was enjoined (blocked) by the 5th Cir.</a:t>
            </a:r>
          </a:p>
          <a:p>
            <a:pPr lvl="1"/>
            <a:r>
              <a:rPr lang="en-US" dirty="0" smtClean="0"/>
              <a:t>Rather than challenging the 5th Cir. ruling, the Secretary proceeded with a new full rulemaking process for a 1 </a:t>
            </a:r>
            <a:r>
              <a:rPr lang="en-US" dirty="0" err="1" smtClean="0"/>
              <a:t>ppm</a:t>
            </a:r>
            <a:r>
              <a:rPr lang="en-US" dirty="0" smtClean="0"/>
              <a:t> standard, which was ultimately adopted</a:t>
            </a:r>
          </a:p>
          <a:p>
            <a:pPr lvl="1"/>
            <a:r>
              <a:rPr lang="en-US" dirty="0" smtClean="0"/>
              <a:t>Businesses challenged this standard on the basis it was not supported by adequate evidence as required under § 6(b)(5) because of the conflicting scientific results</a:t>
            </a:r>
          </a:p>
          <a:p>
            <a:pPr lvl="2"/>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Benzene</a:t>
            </a:r>
            <a:endParaRPr lang="en-US" i="1" dirty="0"/>
          </a:p>
        </p:txBody>
      </p:sp>
      <p:sp>
        <p:nvSpPr>
          <p:cNvPr id="3" name="Content Placeholder 2"/>
          <p:cNvSpPr>
            <a:spLocks noGrp="1"/>
          </p:cNvSpPr>
          <p:nvPr>
            <p:ph idx="1"/>
          </p:nvPr>
        </p:nvSpPr>
        <p:spPr/>
        <p:txBody>
          <a:bodyPr>
            <a:normAutofit fontScale="92500" lnSpcReduction="10000"/>
          </a:bodyPr>
          <a:lstStyle/>
          <a:p>
            <a:r>
              <a:rPr lang="en-US" dirty="0" smtClean="0"/>
              <a:t>Issue:  was the Secretary’s decision supported by appropriate findings as required by the Act?</a:t>
            </a:r>
          </a:p>
          <a:p>
            <a:pPr lvl="1"/>
            <a:r>
              <a:rPr lang="en-US" dirty="0" smtClean="0"/>
              <a:t>In determining what constitutes “appropriate findings,” how should the agency interpret §§ 3(8) and 6(b)(5)?</a:t>
            </a:r>
          </a:p>
          <a:p>
            <a:r>
              <a:rPr lang="en-US" dirty="0" smtClean="0"/>
              <a:t>Holding:  </a:t>
            </a:r>
            <a:r>
              <a:rPr lang="en-US" i="1" dirty="0" smtClean="0"/>
              <a:t>(plurality decision, no binding precedent)</a:t>
            </a:r>
            <a:endParaRPr lang="en-US" dirty="0" smtClean="0"/>
          </a:p>
          <a:p>
            <a:pPr lvl="1"/>
            <a:r>
              <a:rPr lang="en-US" dirty="0" smtClean="0"/>
              <a:t>The regulations were invalid, because § 3(8) requires a “threshold determination that [] a risk exists with respect to a toxic substance” and that the conflicting scientific evidence failed to satisfy this threshold</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Benzene</a:t>
            </a:r>
            <a:endParaRPr lang="en-US" i="1" dirty="0"/>
          </a:p>
        </p:txBody>
      </p:sp>
      <p:sp>
        <p:nvSpPr>
          <p:cNvPr id="3" name="Content Placeholder 2"/>
          <p:cNvSpPr>
            <a:spLocks noGrp="1"/>
          </p:cNvSpPr>
          <p:nvPr>
            <p:ph idx="1"/>
          </p:nvPr>
        </p:nvSpPr>
        <p:spPr/>
        <p:txBody>
          <a:bodyPr>
            <a:normAutofit/>
          </a:bodyPr>
          <a:lstStyle/>
          <a:p>
            <a:r>
              <a:rPr lang="en-US" dirty="0" smtClean="0"/>
              <a:t>Reasoning (Plurality):  </a:t>
            </a:r>
            <a:r>
              <a:rPr lang="en-US" i="1" dirty="0" smtClean="0"/>
              <a:t>invalidate</a:t>
            </a:r>
            <a:endParaRPr lang="en-US" dirty="0" smtClean="0"/>
          </a:p>
          <a:p>
            <a:pPr lvl="1"/>
            <a:r>
              <a:rPr lang="en-US" dirty="0" smtClean="0"/>
              <a:t>Basis:  read § 3(8) first, then apply § 6(b)(5)</a:t>
            </a:r>
          </a:p>
          <a:p>
            <a:pPr lvl="1"/>
            <a:r>
              <a:rPr lang="en-US" dirty="0" smtClean="0"/>
              <a:t>Interpretation:  § 3(8) requires “threshold showing” of significant unsafe risks (</a:t>
            </a:r>
            <a:r>
              <a:rPr lang="en-US" dirty="0" err="1" smtClean="0"/>
              <a:t>Sec’y</a:t>
            </a:r>
            <a:r>
              <a:rPr lang="en-US" dirty="0" smtClean="0"/>
              <a:t> failed to meet this burden)</a:t>
            </a:r>
          </a:p>
          <a:p>
            <a:pPr lvl="1"/>
            <a:r>
              <a:rPr lang="en-US" dirty="0" smtClean="0"/>
              <a:t>Nondelegation:  the agency should interpret the language of the Act to avoid a nondelegation concern, and OSHA must provide a clear statement of this interpretation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Benzene</a:t>
            </a:r>
            <a:endParaRPr lang="en-US" i="1" dirty="0"/>
          </a:p>
        </p:txBody>
      </p:sp>
      <p:sp>
        <p:nvSpPr>
          <p:cNvPr id="3" name="Content Placeholder 2"/>
          <p:cNvSpPr>
            <a:spLocks noGrp="1"/>
          </p:cNvSpPr>
          <p:nvPr>
            <p:ph idx="1"/>
          </p:nvPr>
        </p:nvSpPr>
        <p:spPr>
          <a:xfrm>
            <a:off x="457200" y="1295400"/>
            <a:ext cx="8458200" cy="4953000"/>
          </a:xfrm>
        </p:spPr>
        <p:txBody>
          <a:bodyPr>
            <a:normAutofit fontScale="92500" lnSpcReduction="10000"/>
          </a:bodyPr>
          <a:lstStyle/>
          <a:p>
            <a:r>
              <a:rPr lang="en-US" dirty="0" smtClean="0"/>
              <a:t>Reasoning (Justice Marshall’s Dissent</a:t>
            </a:r>
            <a:r>
              <a:rPr lang="en-US" dirty="0" smtClean="0"/>
              <a:t>):  </a:t>
            </a:r>
            <a:r>
              <a:rPr lang="en-US" i="1" dirty="0" smtClean="0"/>
              <a:t>uphold</a:t>
            </a:r>
            <a:endParaRPr lang="en-US" i="1" dirty="0" smtClean="0"/>
          </a:p>
          <a:p>
            <a:pPr lvl="1"/>
            <a:r>
              <a:rPr lang="en-US" dirty="0" smtClean="0"/>
              <a:t>Basis: § 6(b)(5) governs, § 3(8) irrelevant</a:t>
            </a:r>
          </a:p>
          <a:p>
            <a:pPr lvl="1"/>
            <a:r>
              <a:rPr lang="en-US" dirty="0" smtClean="0"/>
              <a:t>Interpretation:  most protective standard technically achievable that won’t bankrupt the industry</a:t>
            </a:r>
          </a:p>
          <a:p>
            <a:pPr lvl="1"/>
            <a:r>
              <a:rPr lang="en-US" dirty="0" smtClean="0"/>
              <a:t>Nondelegation:  irrelevant</a:t>
            </a:r>
          </a:p>
          <a:p>
            <a:r>
              <a:rPr lang="en-US" dirty="0" smtClean="0"/>
              <a:t>Reasoning (OSHA’s argument to the Court):  </a:t>
            </a:r>
            <a:r>
              <a:rPr lang="en-US" i="1" dirty="0" smtClean="0"/>
              <a:t>uphold</a:t>
            </a:r>
          </a:p>
          <a:p>
            <a:pPr lvl="1"/>
            <a:r>
              <a:rPr lang="en-US" dirty="0" smtClean="0"/>
              <a:t>Basis: </a:t>
            </a:r>
            <a:r>
              <a:rPr lang="en-US" dirty="0" smtClean="0"/>
              <a:t>§ 6(b)(5) governs, § 3(8) irrelevant</a:t>
            </a:r>
            <a:endParaRPr lang="en-US" dirty="0" smtClean="0"/>
          </a:p>
          <a:p>
            <a:pPr lvl="1"/>
            <a:r>
              <a:rPr lang="en-US" dirty="0" smtClean="0"/>
              <a:t>Interpretation:  most protective standard technically achievable that won’t impair the “viability of the industry”</a:t>
            </a:r>
          </a:p>
          <a:p>
            <a:pPr lvl="1"/>
            <a:r>
              <a:rPr lang="en-US" dirty="0" smtClean="0"/>
              <a:t>Nondelegation:  irrelevant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Benzene</a:t>
            </a:r>
            <a:endParaRPr lang="en-US" i="1" dirty="0"/>
          </a:p>
        </p:txBody>
      </p:sp>
      <p:sp>
        <p:nvSpPr>
          <p:cNvPr id="3" name="Content Placeholder 2"/>
          <p:cNvSpPr>
            <a:spLocks noGrp="1"/>
          </p:cNvSpPr>
          <p:nvPr>
            <p:ph idx="1"/>
          </p:nvPr>
        </p:nvSpPr>
        <p:spPr/>
        <p:txBody>
          <a:bodyPr>
            <a:normAutofit fontScale="77500" lnSpcReduction="20000"/>
          </a:bodyPr>
          <a:lstStyle/>
          <a:p>
            <a:r>
              <a:rPr lang="en-US" dirty="0" smtClean="0"/>
              <a:t>Reasoning (5th Cir./Justice Powell’s concurrence):  </a:t>
            </a:r>
            <a:r>
              <a:rPr lang="en-US" i="1" dirty="0" smtClean="0"/>
              <a:t>invalidate</a:t>
            </a:r>
            <a:endParaRPr lang="en-US" dirty="0" smtClean="0"/>
          </a:p>
          <a:p>
            <a:pPr lvl="1"/>
            <a:r>
              <a:rPr lang="en-US" dirty="0" smtClean="0"/>
              <a:t>Basis:  read § 3(8) and § 6(b)(5) together</a:t>
            </a:r>
          </a:p>
          <a:p>
            <a:pPr lvl="1"/>
            <a:r>
              <a:rPr lang="en-US" dirty="0" smtClean="0"/>
              <a:t>Interpretation:  economic cost/benefit analysis required</a:t>
            </a:r>
          </a:p>
          <a:p>
            <a:pPr lvl="1"/>
            <a:r>
              <a:rPr lang="en-US" dirty="0" smtClean="0"/>
              <a:t>Nondelegation:  (not discussed)</a:t>
            </a:r>
          </a:p>
          <a:p>
            <a:r>
              <a:rPr lang="en-US" dirty="0" smtClean="0"/>
              <a:t>Reasoning (Justice Rehnquist’s Concurrence):  </a:t>
            </a:r>
            <a:r>
              <a:rPr lang="en-US" i="1" dirty="0" smtClean="0"/>
              <a:t>invalidate</a:t>
            </a:r>
            <a:endParaRPr lang="en-US" dirty="0" smtClean="0"/>
          </a:p>
          <a:p>
            <a:pPr lvl="1"/>
            <a:r>
              <a:rPr lang="en-US" dirty="0" smtClean="0"/>
              <a:t>Basis:  § 6(b)(5) governs, § 3(8) irrelevant</a:t>
            </a:r>
          </a:p>
          <a:p>
            <a:pPr lvl="1"/>
            <a:r>
              <a:rPr lang="en-US" dirty="0" smtClean="0"/>
              <a:t>Interpretation:  “feasible” is “</a:t>
            </a:r>
            <a:r>
              <a:rPr lang="en-US" dirty="0" err="1" smtClean="0"/>
              <a:t>precatory</a:t>
            </a:r>
            <a:r>
              <a:rPr lang="en-US" dirty="0" smtClean="0"/>
              <a:t>” language rendering a clear standard unclear and unmanageable (CB 105)</a:t>
            </a:r>
          </a:p>
          <a:p>
            <a:pPr lvl="1"/>
            <a:r>
              <a:rPr lang="en-US" dirty="0" smtClean="0"/>
              <a:t>Nondelegation:  </a:t>
            </a:r>
            <a:r>
              <a:rPr lang="en-US" b="1" dirty="0" smtClean="0"/>
              <a:t>clear violation of the nondelegation doctrine, because it requires the Secretary and OSHA to effectively make an economic determination regarding the value of a human life</a:t>
            </a:r>
          </a:p>
          <a:p>
            <a:pPr lvl="1"/>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Benzene</a:t>
            </a:r>
            <a:endParaRPr lang="en-US" i="1" dirty="0"/>
          </a:p>
        </p:txBody>
      </p:sp>
      <p:sp>
        <p:nvSpPr>
          <p:cNvPr id="3" name="Content Placeholder 2"/>
          <p:cNvSpPr>
            <a:spLocks noGrp="1"/>
          </p:cNvSpPr>
          <p:nvPr>
            <p:ph idx="1"/>
          </p:nvPr>
        </p:nvSpPr>
        <p:spPr>
          <a:xfrm>
            <a:off x="457200" y="1371600"/>
            <a:ext cx="8229600" cy="4876800"/>
          </a:xfrm>
        </p:spPr>
        <p:txBody>
          <a:bodyPr>
            <a:normAutofit fontScale="85000" lnSpcReduction="10000"/>
          </a:bodyPr>
          <a:lstStyle/>
          <a:p>
            <a:r>
              <a:rPr lang="en-US" dirty="0" smtClean="0"/>
              <a:t>Takeaways:</a:t>
            </a:r>
          </a:p>
          <a:p>
            <a:pPr lvl="1"/>
            <a:r>
              <a:rPr lang="en-US" dirty="0" smtClean="0"/>
              <a:t>Well, very few.  Because there was no majority opinion, </a:t>
            </a:r>
            <a:r>
              <a:rPr lang="en-US" i="1" dirty="0" smtClean="0"/>
              <a:t>stare </a:t>
            </a:r>
            <a:r>
              <a:rPr lang="en-US" i="1" dirty="0" err="1" smtClean="0"/>
              <a:t>decisis</a:t>
            </a:r>
            <a:r>
              <a:rPr lang="en-US" dirty="0" smtClean="0"/>
              <a:t> does not apply and a precedent was not established.</a:t>
            </a:r>
          </a:p>
          <a:p>
            <a:pPr lvl="1"/>
            <a:r>
              <a:rPr lang="en-US" u="sng" dirty="0" smtClean="0"/>
              <a:t>However</a:t>
            </a:r>
            <a:r>
              <a:rPr lang="en-US" dirty="0" smtClean="0"/>
              <a:t>:  I encourage you to consider Justice Rehnquist’s concurrence regarding the issue of nondelegation – while </a:t>
            </a:r>
            <a:r>
              <a:rPr lang="en-US" i="1" dirty="0" err="1" smtClean="0"/>
              <a:t>Mistretta</a:t>
            </a:r>
            <a:r>
              <a:rPr lang="en-US" dirty="0" smtClean="0"/>
              <a:t> (decided </a:t>
            </a:r>
            <a:r>
              <a:rPr lang="en-US" u="sng" dirty="0" smtClean="0"/>
              <a:t>after</a:t>
            </a:r>
            <a:r>
              <a:rPr lang="en-US" i="1" dirty="0" smtClean="0"/>
              <a:t> Benzene</a:t>
            </a:r>
            <a:r>
              <a:rPr lang="en-US" dirty="0" smtClean="0"/>
              <a:t>) allows Congress to delegate criminal sentencing, </a:t>
            </a:r>
            <a:r>
              <a:rPr lang="en-US" i="1" dirty="0" err="1" smtClean="0"/>
              <a:t>Mistretta</a:t>
            </a:r>
            <a:r>
              <a:rPr lang="en-US" dirty="0" smtClean="0"/>
              <a:t> still provided substantial guidance – Congress did not attempt to abdicate its political responsibilities</a:t>
            </a:r>
          </a:p>
          <a:p>
            <a:pPr lvl="2"/>
            <a:r>
              <a:rPr lang="en-US" dirty="0" smtClean="0"/>
              <a:t>In </a:t>
            </a:r>
            <a:r>
              <a:rPr lang="en-US" i="1" dirty="0" smtClean="0"/>
              <a:t>Benzene</a:t>
            </a:r>
            <a:r>
              <a:rPr lang="en-US" dirty="0" smtClean="0"/>
              <a:t>, Congress (may have) attempted to abdicate its political responsibilities by asking an agency to decide the value of a human life – if this came up again, the Court might become “nervous”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Remains after </a:t>
            </a:r>
            <a:r>
              <a:rPr lang="en-US" i="1" dirty="0" err="1" smtClean="0"/>
              <a:t>Mistretta</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After </a:t>
            </a:r>
            <a:r>
              <a:rPr lang="en-US" i="1" dirty="0" err="1" smtClean="0"/>
              <a:t>Mistretta</a:t>
            </a:r>
            <a:r>
              <a:rPr lang="en-US" dirty="0" smtClean="0"/>
              <a:t>, many scholars felt the Court would enforce very few limitations on Congressional delegations</a:t>
            </a:r>
          </a:p>
          <a:p>
            <a:r>
              <a:rPr lang="en-US" dirty="0" smtClean="0"/>
              <a:t>Some </a:t>
            </a:r>
            <a:r>
              <a:rPr lang="en-US" u="sng" dirty="0" smtClean="0"/>
              <a:t>possible</a:t>
            </a:r>
            <a:r>
              <a:rPr lang="en-US" dirty="0" smtClean="0"/>
              <a:t> cases arose, but none conclusive</a:t>
            </a:r>
          </a:p>
          <a:p>
            <a:r>
              <a:rPr lang="en-US" i="1" dirty="0" smtClean="0"/>
              <a:t>State of South Dakota v. U.S. Dep’t of the Interior</a:t>
            </a:r>
            <a:r>
              <a:rPr lang="en-US" dirty="0" smtClean="0"/>
              <a:t> (8th Cir. 1995)</a:t>
            </a:r>
          </a:p>
          <a:p>
            <a:pPr lvl="1"/>
            <a:r>
              <a:rPr lang="en-US" dirty="0" err="1" smtClean="0"/>
              <a:t>Sec’y</a:t>
            </a:r>
            <a:r>
              <a:rPr lang="en-US" dirty="0" smtClean="0"/>
              <a:t> of Interior authorized to “acquire . . . any interest in lands . . . for the purpose of providing land for Indians.”</a:t>
            </a:r>
          </a:p>
          <a:p>
            <a:pPr lvl="1"/>
            <a:r>
              <a:rPr lang="en-US" dirty="0" smtClean="0"/>
              <a:t>8th Cir. found this an unrestricted delegation of Congressional power</a:t>
            </a:r>
          </a:p>
          <a:p>
            <a:pPr lvl="1"/>
            <a:r>
              <a:rPr lang="en-US" dirty="0" smtClean="0"/>
              <a:t>Before the appeal to the Supreme Court was heard, the </a:t>
            </a:r>
            <a:r>
              <a:rPr lang="en-US" dirty="0" err="1" smtClean="0"/>
              <a:t>Sec’y</a:t>
            </a:r>
            <a:r>
              <a:rPr lang="en-US" dirty="0" smtClean="0"/>
              <a:t> changed its regulations to avoid the problem</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Remains after </a:t>
            </a:r>
            <a:r>
              <a:rPr lang="en-US" i="1" dirty="0" err="1" smtClean="0"/>
              <a:t>Mistretta</a:t>
            </a:r>
            <a:r>
              <a:rPr lang="en-US" dirty="0" smtClean="0"/>
              <a:t>?</a:t>
            </a:r>
            <a:endParaRPr lang="en-US" dirty="0"/>
          </a:p>
        </p:txBody>
      </p:sp>
      <p:sp>
        <p:nvSpPr>
          <p:cNvPr id="3" name="Content Placeholder 2"/>
          <p:cNvSpPr>
            <a:spLocks noGrp="1"/>
          </p:cNvSpPr>
          <p:nvPr>
            <p:ph idx="1"/>
          </p:nvPr>
        </p:nvSpPr>
        <p:spPr>
          <a:xfrm>
            <a:off x="457200" y="1600200"/>
            <a:ext cx="8458200" cy="4525963"/>
          </a:xfrm>
        </p:spPr>
        <p:txBody>
          <a:bodyPr>
            <a:normAutofit fontScale="77500" lnSpcReduction="20000"/>
          </a:bodyPr>
          <a:lstStyle/>
          <a:p>
            <a:r>
              <a:rPr lang="en-US" i="1" dirty="0" smtClean="0"/>
              <a:t>Loving v. United States</a:t>
            </a:r>
            <a:r>
              <a:rPr lang="en-US" dirty="0" smtClean="0"/>
              <a:t> (1996)</a:t>
            </a:r>
          </a:p>
          <a:p>
            <a:pPr lvl="1"/>
            <a:r>
              <a:rPr lang="en-US" dirty="0" smtClean="0"/>
              <a:t>President order specified the guidelines for application of the death penalty in military courts-martial</a:t>
            </a:r>
          </a:p>
          <a:p>
            <a:pPr lvl="1"/>
            <a:r>
              <a:rPr lang="en-US" dirty="0" smtClean="0"/>
              <a:t>The Court found death penalty guidelines to be a policy matter committed exclusively to Congress, but found that in this case the President’s unique Constitutional role as commander-in-chief of the military overrode those concerns as to military courts-martial</a:t>
            </a:r>
          </a:p>
          <a:p>
            <a:r>
              <a:rPr lang="en-US" i="1" dirty="0" smtClean="0"/>
              <a:t>American Trucking </a:t>
            </a:r>
            <a:r>
              <a:rPr lang="en-US" i="1" dirty="0" err="1" smtClean="0"/>
              <a:t>Ass’n</a:t>
            </a:r>
            <a:r>
              <a:rPr lang="en-US" i="1" dirty="0" smtClean="0"/>
              <a:t> v. U.S. EPA</a:t>
            </a:r>
            <a:r>
              <a:rPr lang="en-US" dirty="0" smtClean="0"/>
              <a:t> (2001)</a:t>
            </a:r>
          </a:p>
          <a:p>
            <a:pPr lvl="1"/>
            <a:r>
              <a:rPr lang="en-US" dirty="0" smtClean="0"/>
              <a:t>D.C. Cir. found the Clear Air Act provided no intelligible principle to the EPA in promulgating guidelines regarding vehicle emissions</a:t>
            </a:r>
          </a:p>
          <a:p>
            <a:pPr lvl="1"/>
            <a:r>
              <a:rPr lang="en-US" dirty="0" smtClean="0"/>
              <a:t>Supreme Court reversed (9-0), effectively making the same argument as in </a:t>
            </a:r>
            <a:r>
              <a:rPr lang="en-US" i="1" dirty="0" err="1" smtClean="0"/>
              <a:t>Mistretta</a:t>
            </a:r>
            <a:endParaRPr lang="en-US" i="1" dirty="0" smtClean="0"/>
          </a:p>
          <a:p>
            <a:pPr lvl="2"/>
            <a:r>
              <a:rPr lang="en-US" dirty="0" smtClean="0"/>
              <a:t>Rejected D.C. Cir’s argument that an agency’s ability to decline to use some of its authority could </a:t>
            </a:r>
            <a:r>
              <a:rPr lang="en-US" i="1" dirty="0" smtClean="0"/>
              <a:t>not</a:t>
            </a:r>
            <a:r>
              <a:rPr lang="en-US" dirty="0" smtClean="0"/>
              <a:t> cure an unconstitutional delegation of power</a:t>
            </a:r>
          </a:p>
          <a:p>
            <a:pPr lvl="1"/>
            <a:endParaRPr 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Remains after </a:t>
            </a:r>
            <a:r>
              <a:rPr lang="en-US" i="1" dirty="0" err="1" smtClean="0"/>
              <a:t>Mistretta</a:t>
            </a:r>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r>
              <a:rPr lang="en-US" i="1" dirty="0" smtClean="0"/>
              <a:t>Michigan Gambling Opposition v. </a:t>
            </a:r>
            <a:r>
              <a:rPr lang="en-US" i="1" dirty="0" err="1" smtClean="0"/>
              <a:t>Kempthorne</a:t>
            </a:r>
            <a:r>
              <a:rPr lang="en-US" i="1" dirty="0" smtClean="0"/>
              <a:t> </a:t>
            </a:r>
            <a:r>
              <a:rPr lang="en-US" dirty="0" smtClean="0"/>
              <a:t>(D.C. Cir. 2008)</a:t>
            </a:r>
          </a:p>
          <a:p>
            <a:pPr lvl="1"/>
            <a:r>
              <a:rPr lang="en-US" dirty="0" smtClean="0"/>
              <a:t>Same issue as in </a:t>
            </a:r>
            <a:r>
              <a:rPr lang="en-US" i="1" dirty="0" smtClean="0"/>
              <a:t>South Dakota v. Dep’t of Interior</a:t>
            </a:r>
            <a:endParaRPr lang="en-US" dirty="0" smtClean="0"/>
          </a:p>
          <a:p>
            <a:pPr lvl="1"/>
            <a:r>
              <a:rPr lang="en-US" dirty="0" smtClean="0"/>
              <a:t>D.C. Cir upheld the (revised) regulation, but Judge Brown dissented:</a:t>
            </a:r>
          </a:p>
          <a:p>
            <a:pPr lvl="2"/>
            <a:r>
              <a:rPr lang="en-US" dirty="0" smtClean="0"/>
              <a:t>“To rely on the purpose of ‘providing land for Indians’ does nothing to cabin the Secretary’s discretion over providing land for Indians because it is tautological.  To say the purpose is to provide land for Indians in a broad effort to promote economic development . . . Is a tautology on steroids.”  (CB 113)</a:t>
            </a:r>
          </a:p>
          <a:p>
            <a:r>
              <a:rPr lang="en-US" i="1" dirty="0" smtClean="0"/>
              <a:t>Reynolds v. United States</a:t>
            </a:r>
            <a:r>
              <a:rPr lang="en-US" dirty="0" smtClean="0"/>
              <a:t> (2012)</a:t>
            </a:r>
          </a:p>
          <a:p>
            <a:pPr lvl="1"/>
            <a:r>
              <a:rPr lang="en-US" dirty="0" smtClean="0"/>
              <a:t>Justices Scalia and Ginsburg (unusual alliance!) observed that leaving a question of criminal statutory applicability to the discretion of the Attorney General seems dangerously close to violating the intelligible principle test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“Nondelegation” Doctrine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nondelegation doctrine embodies the idea that certain responsibilities are committed solely to the Congress and may not be assigned to another entity of government</a:t>
            </a:r>
          </a:p>
          <a:p>
            <a:r>
              <a:rPr lang="en-US" dirty="0" smtClean="0"/>
              <a:t>Also addresses certain guidelines which Congress must meet when delegating responsibility</a:t>
            </a:r>
          </a:p>
          <a:p>
            <a:r>
              <a:rPr lang="en-US" dirty="0" smtClean="0"/>
              <a:t>Few limitations under the modern doctrine, but two possibilities remain:</a:t>
            </a:r>
          </a:p>
          <a:p>
            <a:pPr lvl="1"/>
            <a:r>
              <a:rPr lang="en-US" dirty="0" smtClean="0"/>
              <a:t>1) decisions regarding the “value” of a human life</a:t>
            </a:r>
          </a:p>
          <a:p>
            <a:pPr lvl="1"/>
            <a:r>
              <a:rPr lang="en-US" dirty="0" smtClean="0"/>
              <a:t>2) broad unrestricted delegations, without guidance or boundary of authority</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Mistretta</a:t>
            </a:r>
            <a:r>
              <a:rPr lang="en-US" i="1" dirty="0" smtClean="0"/>
              <a:t> v. United States</a:t>
            </a:r>
            <a:endParaRPr lang="en-US" i="1" dirty="0"/>
          </a:p>
        </p:txBody>
      </p:sp>
      <p:sp>
        <p:nvSpPr>
          <p:cNvPr id="3" name="Content Placeholder 2"/>
          <p:cNvSpPr>
            <a:spLocks noGrp="1"/>
          </p:cNvSpPr>
          <p:nvPr>
            <p:ph idx="1"/>
          </p:nvPr>
        </p:nvSpPr>
        <p:spPr/>
        <p:txBody>
          <a:bodyPr>
            <a:normAutofit fontScale="77500" lnSpcReduction="20000"/>
          </a:bodyPr>
          <a:lstStyle/>
          <a:p>
            <a:r>
              <a:rPr lang="en-US" i="1" dirty="0" err="1" smtClean="0"/>
              <a:t>Mistretta</a:t>
            </a:r>
            <a:r>
              <a:rPr lang="en-US" i="1" dirty="0" smtClean="0"/>
              <a:t> v. United States </a:t>
            </a:r>
            <a:r>
              <a:rPr lang="en-US" dirty="0" smtClean="0"/>
              <a:t>(1989)</a:t>
            </a:r>
          </a:p>
          <a:p>
            <a:r>
              <a:rPr lang="en-US" dirty="0" smtClean="0"/>
              <a:t>Background:</a:t>
            </a:r>
          </a:p>
          <a:p>
            <a:pPr lvl="1"/>
            <a:r>
              <a:rPr lang="en-US" dirty="0" smtClean="0"/>
              <a:t>The Sentencing Reform Act of 1984 created the United States Sentencing Commission, an agency charged with establishing guidelines for Article III judges to use in sentencing criminals convicted of Federal crimes</a:t>
            </a:r>
          </a:p>
          <a:p>
            <a:pPr lvl="1"/>
            <a:r>
              <a:rPr lang="en-US" dirty="0" smtClean="0"/>
              <a:t>The guidelines are “binding” on the courts, but preserve discretion for the sentencing judge to depart from the guidelines if the judge finds aggravation or mitigation that “the Commission did not adequately consider when formulating guidelines” (CB 77)</a:t>
            </a:r>
          </a:p>
          <a:p>
            <a:pPr lvl="1"/>
            <a:r>
              <a:rPr lang="en-US" dirty="0" smtClean="0"/>
              <a:t>Mr. </a:t>
            </a:r>
            <a:r>
              <a:rPr lang="en-US" dirty="0" err="1" smtClean="0"/>
              <a:t>Mistretta</a:t>
            </a:r>
            <a:r>
              <a:rPr lang="en-US" dirty="0" smtClean="0"/>
              <a:t> was convicted of certain crimes involving the possession and sale of illegal drugs and sentenced under the Guidelines promulgated by the Commission</a:t>
            </a:r>
          </a:p>
          <a:p>
            <a:pPr lvl="1">
              <a:buNone/>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Mistretta</a:t>
            </a:r>
            <a:r>
              <a:rPr lang="en-US" i="1" dirty="0" smtClean="0"/>
              <a:t> v. United States</a:t>
            </a:r>
            <a:endParaRPr lang="en-US" i="1" dirty="0"/>
          </a:p>
        </p:txBody>
      </p:sp>
      <p:sp>
        <p:nvSpPr>
          <p:cNvPr id="3" name="Content Placeholder 2"/>
          <p:cNvSpPr>
            <a:spLocks noGrp="1"/>
          </p:cNvSpPr>
          <p:nvPr>
            <p:ph idx="1"/>
          </p:nvPr>
        </p:nvSpPr>
        <p:spPr/>
        <p:txBody>
          <a:bodyPr/>
          <a:lstStyle/>
          <a:p>
            <a:r>
              <a:rPr lang="en-US" dirty="0" smtClean="0"/>
              <a:t>Issue:  Does Congress’ delegation of authority to establish (quasi-)mandatory sentences, for all Federal crimes, to the Commission violate the Separation of Powers doctrine by granting excessive legislative discretion to an agency?</a:t>
            </a:r>
          </a:p>
          <a:p>
            <a:r>
              <a:rPr lang="en-US" dirty="0" smtClean="0"/>
              <a:t>Holding:  (Surprisingly!) no.</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Mistretta</a:t>
            </a:r>
            <a:r>
              <a:rPr lang="en-US" i="1" dirty="0" smtClean="0"/>
              <a:t> v. United States</a:t>
            </a:r>
            <a:endParaRPr lang="en-US" i="1" dirty="0"/>
          </a:p>
        </p:txBody>
      </p:sp>
      <p:sp>
        <p:nvSpPr>
          <p:cNvPr id="3" name="Content Placeholder 2"/>
          <p:cNvSpPr>
            <a:spLocks noGrp="1"/>
          </p:cNvSpPr>
          <p:nvPr>
            <p:ph idx="1"/>
          </p:nvPr>
        </p:nvSpPr>
        <p:spPr>
          <a:xfrm>
            <a:off x="457200" y="1600200"/>
            <a:ext cx="8229600" cy="4648200"/>
          </a:xfrm>
        </p:spPr>
        <p:txBody>
          <a:bodyPr>
            <a:normAutofit fontScale="85000" lnSpcReduction="20000"/>
          </a:bodyPr>
          <a:lstStyle/>
          <a:p>
            <a:r>
              <a:rPr lang="en-US" dirty="0" smtClean="0"/>
              <a:t>Reasoning:</a:t>
            </a:r>
          </a:p>
          <a:p>
            <a:pPr lvl="1"/>
            <a:r>
              <a:rPr lang="en-US" dirty="0" smtClean="0"/>
              <a:t>Congress may enlist the aid of another Branch in conducting legislative tasks…</a:t>
            </a:r>
          </a:p>
          <a:p>
            <a:pPr lvl="2"/>
            <a:r>
              <a:rPr lang="en-US" dirty="0" smtClean="0"/>
              <a:t>The Separation of Powers doctrine “[does] not prevent Congress from obtaining the assistance of its coordinate Branches.”  (CB 78)</a:t>
            </a:r>
          </a:p>
          <a:p>
            <a:pPr lvl="1"/>
            <a:r>
              <a:rPr lang="en-US" dirty="0" smtClean="0"/>
              <a:t>… provided that it lays down an “intelligible principle” for that Branch to follow when exercising delegated power</a:t>
            </a:r>
          </a:p>
          <a:p>
            <a:pPr lvl="2"/>
            <a:r>
              <a:rPr lang="en-US" dirty="0" smtClean="0"/>
              <a:t>“’In determining what [Congress] may do in seeking assistance from another branch, the extent and character of that assistance must be fixed according to common sense and the inherent necessities of the government co-ordination.’ </a:t>
            </a:r>
            <a:r>
              <a:rPr lang="en-US" dirty="0" smtClean="0"/>
              <a:t>[</a:t>
            </a:r>
            <a:r>
              <a:rPr lang="en-US" i="1" dirty="0" smtClean="0"/>
              <a:t>J.W. Hampton</a:t>
            </a:r>
            <a:r>
              <a:rPr lang="en-US" dirty="0" smtClean="0"/>
              <a:t>]  So long as Congress ‘shall lay down by legislative act an </a:t>
            </a:r>
            <a:r>
              <a:rPr lang="en-US" b="1" dirty="0" err="1" smtClean="0"/>
              <a:t>intelligble</a:t>
            </a:r>
            <a:r>
              <a:rPr lang="en-US" b="1" dirty="0" smtClean="0"/>
              <a:t> principle</a:t>
            </a:r>
            <a:r>
              <a:rPr lang="en-US" dirty="0" smtClean="0"/>
              <a:t> to which the person or body authorized to [exercise the delegated authority] is directed to conform, such legislative action is not a forbidden delegation of legislative power.’ [</a:t>
            </a:r>
            <a:r>
              <a:rPr lang="en-US" i="1" dirty="0" smtClean="0"/>
              <a:t>J.W. Hampton</a:t>
            </a:r>
            <a:r>
              <a:rPr lang="en-US" dirty="0" smtClean="0"/>
              <a:t>]”</a:t>
            </a:r>
            <a:br>
              <a:rPr lang="en-US" dirty="0" smtClean="0"/>
            </a:br>
            <a:r>
              <a:rPr lang="en-US" dirty="0" smtClean="0"/>
              <a:t>(CB 78)</a:t>
            </a:r>
          </a:p>
          <a:p>
            <a:pPr lvl="1"/>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Mistretta</a:t>
            </a:r>
            <a:r>
              <a:rPr lang="en-US" i="1" dirty="0" smtClean="0"/>
              <a:t> v. United States</a:t>
            </a:r>
            <a:endParaRPr lang="en-US" i="1" dirty="0"/>
          </a:p>
        </p:txBody>
      </p:sp>
      <p:sp>
        <p:nvSpPr>
          <p:cNvPr id="3" name="Content Placeholder 2"/>
          <p:cNvSpPr>
            <a:spLocks noGrp="1"/>
          </p:cNvSpPr>
          <p:nvPr>
            <p:ph idx="1"/>
          </p:nvPr>
        </p:nvSpPr>
        <p:spPr/>
        <p:txBody>
          <a:bodyPr>
            <a:normAutofit fontScale="85000" lnSpcReduction="20000"/>
          </a:bodyPr>
          <a:lstStyle/>
          <a:p>
            <a:r>
              <a:rPr lang="en-US" dirty="0" smtClean="0"/>
              <a:t>Reasoning (</a:t>
            </a:r>
            <a:r>
              <a:rPr lang="en-US" dirty="0" err="1" smtClean="0"/>
              <a:t>con’t</a:t>
            </a:r>
            <a:r>
              <a:rPr lang="en-US" dirty="0" smtClean="0"/>
              <a:t>):</a:t>
            </a:r>
          </a:p>
          <a:p>
            <a:pPr lvl="1"/>
            <a:r>
              <a:rPr lang="en-US" dirty="0" smtClean="0"/>
              <a:t>The Court looked to the history of permitted delegations and concluded:</a:t>
            </a:r>
          </a:p>
          <a:p>
            <a:pPr lvl="2"/>
            <a:r>
              <a:rPr lang="en-US" dirty="0" smtClean="0"/>
              <a:t>“In light of our approval of these broad delegations, we harbor no doubt that Congress’ delegation of authority to the Sentencing Commission is sufficiently specific and detailed to meet constitutional requirements.”  (CB 79)</a:t>
            </a:r>
          </a:p>
          <a:p>
            <a:pPr lvl="1"/>
            <a:r>
              <a:rPr lang="en-US" dirty="0" smtClean="0"/>
              <a:t>The Court noted four “purposes” of sentencing the Commission must consider:</a:t>
            </a:r>
          </a:p>
          <a:p>
            <a:pPr lvl="2"/>
            <a:r>
              <a:rPr lang="en-US" dirty="0" smtClean="0"/>
              <a:t>(1) seriousness of the offense; (2) respect for the law and just punishment; (3) adequate deterrence for criminal conduct; and (4) protecting the public from further crimes by and provision of correctional treatment for the defendant</a:t>
            </a:r>
          </a:p>
          <a:p>
            <a:pPr lvl="1"/>
            <a:r>
              <a:rPr lang="en-US" dirty="0" smtClean="0"/>
              <a:t>The Court also noted that Congress prescribed (relative) maximum and minimum ranges for sentencing</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Mistretta</a:t>
            </a:r>
            <a:r>
              <a:rPr lang="en-US" i="1" dirty="0" smtClean="0"/>
              <a:t> v. United States</a:t>
            </a:r>
            <a:endParaRPr lang="en-US" i="1" dirty="0"/>
          </a:p>
        </p:txBody>
      </p:sp>
      <p:sp>
        <p:nvSpPr>
          <p:cNvPr id="3" name="Content Placeholder 2"/>
          <p:cNvSpPr>
            <a:spLocks noGrp="1"/>
          </p:cNvSpPr>
          <p:nvPr>
            <p:ph idx="1"/>
          </p:nvPr>
        </p:nvSpPr>
        <p:spPr/>
        <p:txBody>
          <a:bodyPr>
            <a:normAutofit fontScale="92500" lnSpcReduction="10000"/>
          </a:bodyPr>
          <a:lstStyle/>
          <a:p>
            <a:r>
              <a:rPr lang="en-US" dirty="0" smtClean="0"/>
              <a:t>Reasoning (</a:t>
            </a:r>
            <a:r>
              <a:rPr lang="en-US" dirty="0" err="1" smtClean="0"/>
              <a:t>con’t</a:t>
            </a:r>
            <a:r>
              <a:rPr lang="en-US" dirty="0" smtClean="0"/>
              <a:t>):</a:t>
            </a:r>
          </a:p>
          <a:p>
            <a:pPr lvl="1"/>
            <a:r>
              <a:rPr lang="en-US" dirty="0" smtClean="0"/>
              <a:t>The Court further noted that Congress provided seven factors for the Commission to consider in formulating “categories” of criminal offenses:</a:t>
            </a:r>
          </a:p>
          <a:p>
            <a:pPr lvl="2"/>
            <a:r>
              <a:rPr lang="en-US" dirty="0" smtClean="0"/>
              <a:t>(1) the grade of the offense; (2) aggravating/mitigating factors; (3) nature/degree of harm; (4) community view of the seriousness of the crime; (5) public concern generated by the crime; (6) deterrent effect of a sentence on others; and (7) current incidence (frequency) of an offense</a:t>
            </a:r>
          </a:p>
          <a:p>
            <a:pPr lvl="1"/>
            <a:r>
              <a:rPr lang="en-US" dirty="0" smtClean="0"/>
              <a:t>Also, 11 categories for establishing categories of defendants</a:t>
            </a:r>
          </a:p>
          <a:p>
            <a:pPr lvl="1"/>
            <a:r>
              <a:rPr lang="en-US" dirty="0" smtClean="0"/>
              <a:t>Finally, further detailed guidance for “special cases”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Mistretta</a:t>
            </a:r>
            <a:r>
              <a:rPr lang="en-US" i="1" dirty="0" smtClean="0"/>
              <a:t> v. United States</a:t>
            </a:r>
            <a:endParaRPr lang="en-US" i="1" dirty="0"/>
          </a:p>
        </p:txBody>
      </p:sp>
      <p:sp>
        <p:nvSpPr>
          <p:cNvPr id="3" name="Content Placeholder 2"/>
          <p:cNvSpPr>
            <a:spLocks noGrp="1"/>
          </p:cNvSpPr>
          <p:nvPr>
            <p:ph idx="1"/>
          </p:nvPr>
        </p:nvSpPr>
        <p:spPr/>
        <p:txBody>
          <a:bodyPr>
            <a:normAutofit fontScale="77500" lnSpcReduction="20000"/>
          </a:bodyPr>
          <a:lstStyle/>
          <a:p>
            <a:r>
              <a:rPr lang="en-US" dirty="0" smtClean="0"/>
              <a:t>Thoughts on the </a:t>
            </a:r>
            <a:r>
              <a:rPr lang="en-US" i="1" dirty="0" err="1" smtClean="0"/>
              <a:t>Mistretta</a:t>
            </a:r>
            <a:r>
              <a:rPr lang="en-US" dirty="0" smtClean="0"/>
              <a:t> Court’s reasoning:</a:t>
            </a:r>
          </a:p>
          <a:p>
            <a:pPr lvl="1"/>
            <a:r>
              <a:rPr lang="en-US" dirty="0" smtClean="0"/>
              <a:t>Unquestioned that Congress provided extensive, detailed guidance</a:t>
            </a:r>
          </a:p>
          <a:p>
            <a:pPr lvl="1"/>
            <a:r>
              <a:rPr lang="en-US" dirty="0" smtClean="0"/>
              <a:t>Unquestioned that “developing proportionate remedies for hundreds of different crimes by a virtually limitless array of offenders” (CB 81) is an impossible task for a legislature </a:t>
            </a:r>
          </a:p>
          <a:p>
            <a:pPr lvl="1"/>
            <a:r>
              <a:rPr lang="en-US" dirty="0" smtClean="0"/>
              <a:t>If </a:t>
            </a:r>
            <a:r>
              <a:rPr lang="en-US" i="1" dirty="0" smtClean="0"/>
              <a:t>criminal sentences </a:t>
            </a:r>
            <a:r>
              <a:rPr lang="en-US" dirty="0" smtClean="0"/>
              <a:t>can be delegated, is there </a:t>
            </a:r>
            <a:r>
              <a:rPr lang="en-US" i="1" dirty="0" smtClean="0"/>
              <a:t>any </a:t>
            </a:r>
            <a:r>
              <a:rPr lang="en-US" dirty="0" smtClean="0"/>
              <a:t>limit?  Aren’t some policy choices too important to delegate, regardless of their complexity?</a:t>
            </a:r>
          </a:p>
          <a:p>
            <a:pPr lvl="2"/>
            <a:r>
              <a:rPr lang="en-US" dirty="0" smtClean="0"/>
              <a:t>“It is difficult to imagine a principle more essential to democratic government that that upon which the doctrine of unconstitutional delegation is founded:  Except in a few areas constitutionally committed to the Executive Branch, the basic policy decisions governing society are to be made by a Legislature.”  (J. Scalia, dissenting) (CB 82-83)</a:t>
            </a:r>
          </a:p>
          <a:p>
            <a:pPr lvl="2"/>
            <a:r>
              <a:rPr lang="en-US" dirty="0" smtClean="0"/>
              <a: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i="1" dirty="0" smtClean="0"/>
              <a:t>Benzene</a:t>
            </a:r>
            <a:r>
              <a:rPr lang="en-US" dirty="0" smtClean="0"/>
              <a:t>” Case</a:t>
            </a:r>
            <a:endParaRPr lang="en-US" dirty="0"/>
          </a:p>
        </p:txBody>
      </p:sp>
      <p:sp>
        <p:nvSpPr>
          <p:cNvPr id="3" name="Content Placeholder 2"/>
          <p:cNvSpPr>
            <a:spLocks noGrp="1"/>
          </p:cNvSpPr>
          <p:nvPr>
            <p:ph idx="1"/>
          </p:nvPr>
        </p:nvSpPr>
        <p:spPr/>
        <p:txBody>
          <a:bodyPr>
            <a:normAutofit fontScale="70000" lnSpcReduction="20000"/>
          </a:bodyPr>
          <a:lstStyle/>
          <a:p>
            <a:r>
              <a:rPr lang="en-US" i="1" dirty="0" smtClean="0"/>
              <a:t>Industrial Union Dep’t, AFL-CIO v. American Petroleum Inst.</a:t>
            </a:r>
            <a:r>
              <a:rPr lang="en-US" dirty="0" smtClean="0"/>
              <a:t> (1980)</a:t>
            </a:r>
          </a:p>
          <a:p>
            <a:r>
              <a:rPr lang="en-US" dirty="0" smtClean="0"/>
              <a:t>Background:</a:t>
            </a:r>
          </a:p>
          <a:p>
            <a:pPr lvl="1"/>
            <a:r>
              <a:rPr lang="en-US" dirty="0" smtClean="0"/>
              <a:t>The Occupational Safety and Health Act (OSHA) of 1970 established principles providing for safe and healthful working conditions in places of employment</a:t>
            </a:r>
          </a:p>
          <a:p>
            <a:pPr lvl="1"/>
            <a:r>
              <a:rPr lang="en-US" dirty="0" smtClean="0"/>
              <a:t>OSHA delegated authority to the Secretary of Labor to establish “occupational safety and health standards”</a:t>
            </a:r>
          </a:p>
          <a:p>
            <a:r>
              <a:rPr lang="en-US" dirty="0" smtClean="0"/>
              <a:t>Two definitions of how the Secretary shall establish standards:</a:t>
            </a:r>
          </a:p>
          <a:p>
            <a:pPr lvl="1"/>
            <a:r>
              <a:rPr lang="en-US" dirty="0" smtClean="0"/>
              <a:t>§ 3(8):  general description of a standard governing workplace practices, means, methods, operations, or processes to maintain workplace safety</a:t>
            </a:r>
          </a:p>
          <a:p>
            <a:pPr lvl="1"/>
            <a:r>
              <a:rPr lang="en-US" dirty="0" smtClean="0"/>
              <a:t>§ 6(b)(5):  specific description applicable to “toxic materials or harmful physical agents” requiring the Secretary to utilize the “best available evidence” to ensure “to the extent feasible” the safety of workers, and that standards must be based on research, scientific data, and the “feasibility of standards”</a:t>
            </a:r>
            <a:endParaRPr lang="en-US" dirty="0"/>
          </a:p>
        </p:txBody>
      </p:sp>
    </p:spTree>
  </p:cSld>
  <p:clrMapOvr>
    <a:masterClrMapping/>
  </p:clrMapOvr>
</p:sld>
</file>

<file path=ppt/theme/theme1.xml><?xml version="1.0" encoding="utf-8"?>
<a:theme xmlns:a="http://schemas.openxmlformats.org/drawingml/2006/main" name="Administrative La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Administrative Law</Template>
  <TotalTime>197</TotalTime>
  <Words>1970</Words>
  <Application>Microsoft Office PowerPoint</Application>
  <PresentationFormat>On-screen Show (4:3)</PresentationFormat>
  <Paragraphs>118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Administrative Law</vt:lpstr>
      <vt:lpstr>Administrative Law</vt:lpstr>
      <vt:lpstr>The “Nondelegation” Doctrine</vt:lpstr>
      <vt:lpstr>Mistretta v. United States</vt:lpstr>
      <vt:lpstr>Mistretta v. United States</vt:lpstr>
      <vt:lpstr>Mistretta v. United States</vt:lpstr>
      <vt:lpstr>Mistretta v. United States</vt:lpstr>
      <vt:lpstr>Mistretta v. United States</vt:lpstr>
      <vt:lpstr>Mistretta v. United States</vt:lpstr>
      <vt:lpstr>The “Benzene” Case</vt:lpstr>
      <vt:lpstr>Benzene</vt:lpstr>
      <vt:lpstr>Benzene</vt:lpstr>
      <vt:lpstr>Benzene</vt:lpstr>
      <vt:lpstr>Benzene</vt:lpstr>
      <vt:lpstr>Benzene</vt:lpstr>
      <vt:lpstr>Benzene</vt:lpstr>
      <vt:lpstr>What Remains after Mistretta?</vt:lpstr>
      <vt:lpstr>What Remains after Mistretta?</vt:lpstr>
      <vt:lpstr>What Remains after Mistretta?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Law</dc:title>
  <dc:creator>David Thaw</dc:creator>
  <cp:lastModifiedBy>David Thaw</cp:lastModifiedBy>
  <cp:revision>14</cp:revision>
  <dcterms:created xsi:type="dcterms:W3CDTF">2014-12-09T07:10:19Z</dcterms:created>
  <dcterms:modified xsi:type="dcterms:W3CDTF">2014-12-09T10:28:06Z</dcterms:modified>
</cp:coreProperties>
</file>